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8" r:id="rId10"/>
    <p:sldId id="269" r:id="rId11"/>
    <p:sldId id="270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33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0" y="0"/>
            <a:ext cx="1981200" cy="3352800"/>
          </a:xfrm>
          <a:prstGeom prst="verticalScroll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28600"/>
            <a:ext cx="990600" cy="31393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শু</a:t>
            </a:r>
          </a:p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ভে</a:t>
            </a:r>
          </a:p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চ্ছা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3429000"/>
            <a:ext cx="18069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495800"/>
            <a:ext cx="501451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মোঃ মনোয়ারুল হক</a:t>
            </a:r>
          </a:p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জামিরা সরকারী প্রাথমিক বিদ্যালয়</a:t>
            </a:r>
          </a:p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পুঠিয়া, রাজশাহী।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30272" y="4724400"/>
            <a:ext cx="3313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শ্রেণিঃ তৃতীয়</a:t>
            </a:r>
          </a:p>
          <a:p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বিষয়ঃ প্রাথমিক গণিত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237-red-flow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0"/>
            <a:ext cx="70866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9600"/>
            <a:ext cx="85972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 ব্যাগ চিনির ওজন ১ কেজি ২৫০ গ্রাম। এটি মাপতে কমপক্ষে কী কী বাটখারা </a:t>
            </a:r>
          </a:p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লাগবে?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676400"/>
            <a:ext cx="1258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সমাধানঃ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1676400"/>
            <a:ext cx="74606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 কেজি ২৫০ গ্রাম মাপতে ১ টি ১ কেজি, ১ টি ২০০ গ্রাম ও ১ টি ৫০ </a:t>
            </a:r>
          </a:p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গ্রাম ওজনের বাটখারা লাগবে।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1396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লাল দলঃ 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5800"/>
            <a:ext cx="86389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 ব্যাগ চিনির ওজন ৩ কেজি ৭৫০ গ্রাম। এটি মাপতে কমপক্ষে কী কী বাটখারা </a:t>
            </a:r>
          </a:p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লাগবে?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752600"/>
            <a:ext cx="1172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সবুজ দল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09800"/>
            <a:ext cx="86469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 ব্যাগ চিনির ওজন ২ কেজি ৩৫০ গ্রাম। এটি মাপতে কমপক্ষে কী কী বাটখারা </a:t>
            </a:r>
          </a:p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লাগবে?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200400"/>
            <a:ext cx="1284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কমলা দল</a:t>
            </a:r>
            <a:endParaRPr lang="en-US" sz="28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657600"/>
            <a:ext cx="86501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 ব্যাগ চিনির ওজন ৫ কেজি ৬৫০ গ্রাম। এটি মাপতে কমপক্ষে কী কী বাটখারা </a:t>
            </a:r>
          </a:p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লাগবে?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4800600"/>
            <a:ext cx="1449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আকাশী দল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257800"/>
            <a:ext cx="85924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 ব্যাগ চিনির ওজন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280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কেজি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৪৫০ গ্রাম। এটি মাপতে কমপক্ষে কী কী বাটখারা </a:t>
            </a:r>
          </a:p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লাগবে?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" y="228600"/>
            <a:ext cx="6306535" cy="4386322"/>
            <a:chOff x="304800" y="228600"/>
            <a:chExt cx="6306535" cy="4386322"/>
          </a:xfrm>
        </p:grpSpPr>
        <p:sp>
          <p:nvSpPr>
            <p:cNvPr id="3" name="TextBox 2"/>
            <p:cNvSpPr txBox="1"/>
            <p:nvPr/>
          </p:nvSpPr>
          <p:spPr>
            <a:xfrm>
              <a:off x="304800" y="228600"/>
              <a:ext cx="4248279" cy="1015663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>
              <a:spAutoFit/>
            </a:bodyPr>
            <a:lstStyle/>
            <a:p>
              <a:r>
                <a:rPr lang="bn-BD" sz="6000" dirty="0" smtClean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গ্রামে প্রকাশ করঃ</a:t>
              </a:r>
              <a:endParaRPr lang="en-US" sz="60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04800" y="1752600"/>
              <a:ext cx="6306535" cy="28623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6000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১। ৩ কিলোগ্রাম ৩৫০ গ্রাম</a:t>
              </a:r>
            </a:p>
            <a:p>
              <a:r>
                <a:rPr lang="bn-BD" sz="6000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২। ৯ কিলোগ্রাম ৭৫০ গ্রাম</a:t>
              </a:r>
            </a:p>
            <a:p>
              <a:r>
                <a:rPr lang="bn-BD" sz="6000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৩। ৬ কিলোগ্রাম ১২৫ গ্রাম</a:t>
              </a:r>
              <a:endParaRPr lang="en-US" sz="6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562205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বাড়ীর কাজঃ </a:t>
            </a:r>
          </a:p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পাঠ্য বইয়ের ৯৯ পৃষ্ঠার ৩ নং অঙ্ক বাড়ীতে করবে।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76400" y="0"/>
            <a:ext cx="5029200" cy="1905000"/>
            <a:chOff x="1676400" y="533400"/>
            <a:chExt cx="5029200" cy="1905000"/>
          </a:xfrm>
        </p:grpSpPr>
        <p:sp>
          <p:nvSpPr>
            <p:cNvPr id="3" name="Horizontal Scroll 2"/>
            <p:cNvSpPr/>
            <p:nvPr/>
          </p:nvSpPr>
          <p:spPr>
            <a:xfrm>
              <a:off x="1676400" y="533400"/>
              <a:ext cx="5029200" cy="1905000"/>
            </a:xfrm>
            <a:prstGeom prst="horizontalScroll">
              <a:avLst/>
            </a:prstGeom>
            <a:solidFill>
              <a:srgbClr val="3333CC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81200" y="838200"/>
              <a:ext cx="4658532" cy="1200329"/>
            </a:xfrm>
            <a:prstGeom prst="rect">
              <a:avLst/>
            </a:prstGeom>
            <a:solidFill>
              <a:srgbClr val="3333CC"/>
            </a:solidFill>
          </p:spPr>
          <p:txBody>
            <a:bodyPr wrap="square" rtlCol="0">
              <a:spAutoFit/>
            </a:bodyPr>
            <a:lstStyle/>
            <a:p>
              <a:r>
                <a:rPr lang="bn-BD" sz="72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সকলকেধন্যবাদ</a:t>
              </a:r>
              <a:endParaRPr lang="en-US" sz="7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6" name="Picture 5" descr="beautiful-blue-f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05000"/>
            <a:ext cx="914400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71813"/>
          <a:ext cx="914400" cy="714375"/>
        </p:xfrm>
        <a:graphic>
          <a:graphicData uri="http://schemas.openxmlformats.org/presentationml/2006/ole">
            <p:oleObj spid="_x0000_s1026" name="Package" showAsIcon="1" r:id="rId3" imgW="914400" imgH="71424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7848623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পাঠের শিরোনামঃ ওজন পরিমাপ</a:t>
            </a:r>
          </a:p>
          <a:p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</a:p>
          <a:p>
            <a:r>
              <a:rPr lang="bn-BD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বিভিন্ন বাটখারা দ্বারা বস্ত্তর ওজন মাপতে </a:t>
            </a:r>
          </a:p>
          <a:p>
            <a:r>
              <a:rPr lang="bn-BD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পারবে। </a:t>
            </a:r>
            <a:endParaRPr lang="en-US" sz="4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90600"/>
            <a:ext cx="4271962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447800" y="49530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৭২৫ গ্রাম 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2600" y="49530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৯৫০ গ্রাম 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724400" y="914400"/>
            <a:ext cx="4194047" cy="3276600"/>
            <a:chOff x="4724400" y="914400"/>
            <a:chExt cx="4194047" cy="3276600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24400" y="914400"/>
              <a:ext cx="4194047" cy="327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6324600" y="3429000"/>
              <a:ext cx="1295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৯৫০ গ্রাম </a:t>
              </a:r>
              <a:endParaRPr lang="en-US" sz="1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04800"/>
            <a:ext cx="75438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3800" y="3352800"/>
            <a:ext cx="6883400" cy="2065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62000" y="25146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৫০০ গ্রাম + ২০০ গ্রাম + ১০০ গ্রাম + ৫০ গ্রাম + ২০ গ্রাম = ৮৭০ গ্রাম 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57912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 কেজি + ৫০০ গ্রাম + ২০০ গ্রাম + ১০০ গ্রাম = ১ কেজি ৮০০ গ্রাম 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" y="1295400"/>
            <a:ext cx="8610600" cy="4801314"/>
            <a:chOff x="228600" y="1751886"/>
            <a:chExt cx="8610600" cy="4801314"/>
          </a:xfrm>
        </p:grpSpPr>
        <p:sp>
          <p:nvSpPr>
            <p:cNvPr id="3" name="TextBox 2"/>
            <p:cNvSpPr txBox="1"/>
            <p:nvPr/>
          </p:nvSpPr>
          <p:spPr>
            <a:xfrm>
              <a:off x="228600" y="1751886"/>
              <a:ext cx="8610600" cy="4801314"/>
            </a:xfrm>
            <a:prstGeom prst="rect">
              <a:avLst/>
            </a:prstGeom>
            <a:solidFill>
              <a:srgbClr val="00B0F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endParaRPr>
            </a:p>
            <a:p>
              <a:pPr>
                <a:lnSpc>
                  <a:spcPct val="150000"/>
                </a:lnSpc>
              </a:pPr>
              <a:r>
                <a:rPr lang="bn-BD" sz="3600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r>
                <a:rPr lang="en-US" sz="3600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কেজি</a:t>
              </a:r>
              <a:r>
                <a:rPr lang="en-US" sz="2800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                                                         </a:t>
              </a:r>
              <a:r>
                <a:rPr lang="bn-BD" sz="2800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৭</a:t>
              </a:r>
              <a:r>
                <a:rPr lang="en-US" sz="3600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০০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গ্রাম</a:t>
              </a:r>
              <a:endParaRPr lang="en-US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600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৫০০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গ্রাম</a:t>
              </a:r>
              <a:r>
                <a:rPr lang="en-US" sz="3600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 +</a:t>
              </a:r>
              <a:r>
                <a:rPr lang="bn-BD" sz="3600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 ৩</a:t>
              </a:r>
              <a:r>
                <a:rPr lang="en-US" sz="3600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০০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গ্রাম</a:t>
              </a:r>
              <a:r>
                <a:rPr lang="en-US" sz="3600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              </a:t>
              </a:r>
              <a:r>
                <a:rPr lang="bn-BD" sz="3600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              </a:t>
              </a:r>
              <a:r>
                <a:rPr lang="bn-BD" sz="3600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৫</a:t>
              </a:r>
              <a:r>
                <a:rPr lang="en-US" sz="3600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০০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গ্রাম</a:t>
              </a:r>
              <a:endParaRPr lang="en-US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600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২০০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গ্রাম</a:t>
              </a:r>
              <a:r>
                <a:rPr lang="en-US" sz="3600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 + ২০০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গ্রাম</a:t>
              </a:r>
              <a:r>
                <a:rPr lang="en-US" sz="3600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 +</a:t>
              </a:r>
              <a:r>
                <a:rPr lang="bn-BD" sz="3600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১০০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গ্রাম</a:t>
              </a:r>
              <a:r>
                <a:rPr lang="en-US" sz="3600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            </a:t>
              </a:r>
              <a:r>
                <a:rPr lang="bn-BD" sz="3600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r>
                <a:rPr lang="en-US" sz="3600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০০০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গ্রাম</a:t>
              </a:r>
              <a:endParaRPr lang="en-US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600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 ১০০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গ্রাম</a:t>
              </a:r>
              <a:r>
                <a:rPr lang="en-US" sz="3600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 + ১০০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গ্রাম</a:t>
              </a:r>
              <a:r>
                <a:rPr lang="en-US" sz="3600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 + ১০০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গ্রাম</a:t>
              </a:r>
              <a:r>
                <a:rPr lang="en-US" sz="3600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            </a:t>
              </a:r>
              <a:r>
                <a:rPr lang="bn-BD" sz="3600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৮</a:t>
              </a:r>
              <a:r>
                <a:rPr lang="en-US" sz="3600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০০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গ্রাম</a:t>
              </a:r>
              <a:endParaRPr lang="en-US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endParaRPr>
            </a:p>
            <a:p>
              <a:pPr>
                <a:lnSpc>
                  <a:spcPct val="150000"/>
                </a:lnSpc>
              </a:pPr>
              <a:r>
                <a:rPr lang="bn-BD" sz="3600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r>
                <a:rPr lang="en-US" sz="3600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০০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গ্রাম</a:t>
              </a:r>
              <a:r>
                <a:rPr lang="en-US" sz="3600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 + </a:t>
              </a:r>
              <a:r>
                <a:rPr lang="bn-BD" sz="3600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r>
                <a:rPr lang="en-US" sz="3600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০০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গ্রাম</a:t>
              </a:r>
              <a:r>
                <a:rPr lang="en-US" sz="3600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                             ৩০০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গ্রাম</a:t>
              </a:r>
              <a:endParaRPr lang="en-US" sz="28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 rot="5400000">
              <a:off x="3161903" y="4153297"/>
              <a:ext cx="4495800" cy="794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2566954" y="240268"/>
            <a:ext cx="4373313" cy="923330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দাগ</a:t>
            </a:r>
            <a:r>
              <a:rPr lang="en-US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টেনে</a:t>
            </a:r>
            <a:r>
              <a:rPr lang="en-US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করঃ</a:t>
            </a:r>
            <a:endParaRPr lang="en-US" sz="54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600200" y="2514600"/>
            <a:ext cx="4876800" cy="144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657600" y="3352800"/>
            <a:ext cx="2895600" cy="144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257800" y="3276600"/>
            <a:ext cx="15240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334000" y="4953000"/>
            <a:ext cx="13716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3619500" y="2552700"/>
            <a:ext cx="3048000" cy="2971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69749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* </a:t>
            </a: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 কিলোগ্রামকে গ্রামে প্রকাশ করি।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95400"/>
            <a:ext cx="1313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সমাধানঃ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1295400"/>
            <a:ext cx="2066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 কিলোগ্রাম =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800" y="1295400"/>
            <a:ext cx="15055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১০০০ গ্রাম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2057400"/>
            <a:ext cx="2095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 কিলোগ্রাম =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2057400"/>
            <a:ext cx="2140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 × ১০০০ গ্রাম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4200" y="2667000"/>
            <a:ext cx="1891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= ৫০০০ গ্রাম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3810000"/>
            <a:ext cx="2531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 ৫০০০ গ্রাম।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058" y="304800"/>
            <a:ext cx="88729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* </a:t>
            </a: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 কিলোগ্রাম ৬৫০ গ্রামকে গ্রামে প্রকাশ করি।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95400"/>
            <a:ext cx="1313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সমাধানঃ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1295400"/>
            <a:ext cx="2066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 কিলোগ্রাম =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800" y="1295400"/>
            <a:ext cx="15055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১০০০ গ্রাম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2057400"/>
            <a:ext cx="3105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 কিলোগ্রাম ৬৫০ গ্রাম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2590800"/>
            <a:ext cx="41232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= ৪ × ১০০০ গ্রাম + ৬৫০ গ্রাম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3810000"/>
            <a:ext cx="18998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= ৪৬৫০ গ্রাম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4876800"/>
            <a:ext cx="25394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 ৪৬৫০ গ্রাম।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7800" y="3200400"/>
            <a:ext cx="35173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= ৪০০০ গ্রাম + ৬৫০ গ্রাম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9600"/>
            <a:ext cx="86116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* রহিমা বেগম কিছু চাল মাপতে ২টি ১ কেজি, ১টি ৫০০ গ্রাম ও ২টি ১০০ গ্রাম </a:t>
            </a:r>
          </a:p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বটিখারা ব্যবহার করলেন। ঐ চালের ওজন কত গ্রাম?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676400"/>
            <a:ext cx="1258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সমাধানঃ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1676400"/>
            <a:ext cx="3876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 টি ১ কেজি ওজনের বাটখারা =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1600" y="1676400"/>
            <a:ext cx="1888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 × ১০০০ গ্রাম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10400" y="1676400"/>
            <a:ext cx="1760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= ২০০০ গ্রাম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2286000"/>
            <a:ext cx="4036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 টি ৫০০ গ্রাম ওজনের বাটখারা =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2286000"/>
            <a:ext cx="1907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১ × ৫০০ গ্রাম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10400" y="2286000"/>
            <a:ext cx="1779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=   ৫০০ গ্রাম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0" y="2895600"/>
            <a:ext cx="4028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 টি ১০০গ্রাম  ওজনের বাটখারা =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81600" y="2895600"/>
            <a:ext cx="1899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২ × ১০০ গ্রাম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10400" y="2895600"/>
            <a:ext cx="1859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=    ২০০ গ্রাম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5410200" y="3429000"/>
            <a:ext cx="37338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528126" y="3352800"/>
            <a:ext cx="615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গ্রাম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29600" y="3352800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০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77200" y="3352800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০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48600" y="3352800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43800" y="3352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95400" y="4572000"/>
            <a:ext cx="3789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এতএব, চালের ওজন ২৭০০ গ্রাম।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  <p:bldP spid="9" grpId="0"/>
      <p:bldP spid="10" grpId="0"/>
      <p:bldP spid="12" grpId="0"/>
      <p:bldP spid="13" grpId="0"/>
      <p:bldP spid="14" grpId="0"/>
      <p:bldP spid="18" grpId="0"/>
      <p:bldP spid="19" grpId="0"/>
      <p:bldP spid="21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430</Words>
  <Application>Microsoft Office PowerPoint</Application>
  <PresentationFormat>On-screen Show (4:3)</PresentationFormat>
  <Paragraphs>85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RIPON</cp:lastModifiedBy>
  <cp:revision>22</cp:revision>
  <dcterms:created xsi:type="dcterms:W3CDTF">2006-08-16T00:00:00Z</dcterms:created>
  <dcterms:modified xsi:type="dcterms:W3CDTF">2013-09-05T15:09:54Z</dcterms:modified>
</cp:coreProperties>
</file>